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1" d="100"/>
          <a:sy n="91" d="100"/>
        </p:scale>
        <p:origin x="64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502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OPEN (~20s): They've seen it and played the demo. Don't explain the pillow. Pivot immediately to: who's behind it, and why we ship.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US (~70s): We're artists who also run real businesses — we make payroll, hit deadlines. $285K + a roadmap is exactly what we do for a living. And we've already put our own money 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TEAM: 8 people, six years, mostly volunteered hours because they believe in it. Retention isn't a risk — funding finally lets us pay loyalty we've already earned.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BRIDGE: Let the art on screen carry a beat. They can see the quality — you're just naming the four things that make it unmistakably SAK'D.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ASK (~45s): $285K to finish + marketing, QA, porting. Switch/Switch 2 is the #1 target beyond PC. Be clear; this is the number.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Conservative, Steam-only. Modular roadmap = scope can flex (DLC/extra quest are add-ons). Switch is upside, not baked 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UPSIDE (~35s): You're not funding one title — you're getting in early on a character and a universe. Cree + accessibility = reach and press most indies never get.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CLOSE (~15s): Hand them the decision. End every meeting with: 'What would you need from us to take this further?' Point to sakd.ca for depth.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6858000"/>
          </a:xfrm>
          <a:prstGeom prst="rect">
            <a:avLst/>
          </a:prstGeom>
          <a:solidFill>
            <a:srgbClr val="0A0B0A">
              <a:alpha val="44000"/>
            </a:srgbClr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3" name="Shape 1"/>
          <p:cNvSpPr/>
          <p:nvPr/>
        </p:nvSpPr>
        <p:spPr>
          <a:xfrm>
            <a:off x="0" y="3931920"/>
            <a:ext cx="12161520" cy="2926080"/>
          </a:xfrm>
          <a:prstGeom prst="rect">
            <a:avLst/>
          </a:prstGeom>
          <a:solidFill>
            <a:srgbClr val="000000">
              <a:alpha val="55000"/>
            </a:srgbClr>
          </a:solidFill>
          <a:ln/>
        </p:spPr>
        <p:txBody>
          <a:bodyPr/>
          <a:lstStyle/>
          <a:p>
            <a:endParaRPr lang="en-CA"/>
          </a:p>
        </p:txBody>
      </p:sp>
      <p:pic>
        <p:nvPicPr>
          <p:cNvPr id="4" name="Image 0" descr="/home/claude/assets/logo_tran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8920" y="777240"/>
            <a:ext cx="6583680" cy="3212519"/>
          </a:xfrm>
          <a:prstGeom prst="rect">
            <a:avLst/>
          </a:prstGeom>
          <a:effectLst>
            <a:outerShdw blurRad="114300" dist="50800" dir="5400000" algn="bl" rotWithShape="0">
              <a:srgbClr val="000000">
                <a:alpha val="45000"/>
              </a:srgbClr>
            </a:outerShdw>
          </a:effectLst>
        </p:spPr>
      </p:pic>
      <p:sp>
        <p:nvSpPr>
          <p:cNvPr id="5" name="Text 2"/>
          <p:cNvSpPr/>
          <p:nvPr/>
        </p:nvSpPr>
        <p:spPr>
          <a:xfrm>
            <a:off x="0" y="4154351"/>
            <a:ext cx="1216152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200" b="1" kern="0" spc="600" dirty="0">
                <a:solidFill>
                  <a:srgbClr val="F5F1E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PILLOW WITH POWER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548640" y="6217920"/>
            <a:ext cx="54864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kern="0" spc="300" dirty="0">
                <a:solidFill>
                  <a:srgbClr val="9FD96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ALCHEMY INTERACTIVE</a:t>
            </a:r>
            <a:endParaRPr lang="en-US" sz="1300" dirty="0"/>
          </a:p>
        </p:txBody>
      </p:sp>
      <p:sp>
        <p:nvSpPr>
          <p:cNvPr id="7" name="Text 4"/>
          <p:cNvSpPr/>
          <p:nvPr/>
        </p:nvSpPr>
        <p:spPr>
          <a:xfrm>
            <a:off x="6126480" y="6217920"/>
            <a:ext cx="54864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300" dirty="0">
                <a:solidFill>
                  <a:srgbClr val="B9B2A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Live publisher pitch · NAGIS · Game Con Canada</a:t>
            </a:r>
            <a:endParaRPr lang="en-US" sz="13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1211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assets/demo_0_1606x200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0960" y="1165205"/>
            <a:ext cx="4754880" cy="592139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0080" y="548640"/>
            <a:ext cx="7315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kern="0" spc="400" dirty="0">
                <a:solidFill>
                  <a:srgbClr val="7BC0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WHY BACK THIS TEAM</a:t>
            </a:r>
            <a:endParaRPr lang="en-US" sz="1300" dirty="0"/>
          </a:p>
        </p:txBody>
      </p:sp>
      <p:sp>
        <p:nvSpPr>
          <p:cNvPr id="4" name="Text 1"/>
          <p:cNvSpPr/>
          <p:nvPr/>
        </p:nvSpPr>
        <p:spPr>
          <a:xfrm>
            <a:off x="594360" y="914400"/>
            <a:ext cx="7406640" cy="1554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98000"/>
              </a:lnSpc>
              <a:buNone/>
            </a:pPr>
            <a:r>
              <a:rPr lang="en-US" sz="3900" b="1" dirty="0">
                <a:solidFill>
                  <a:srgbClr val="F5F1E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 don't just make games.</a:t>
            </a:r>
            <a:endParaRPr lang="en-US" sz="3900" dirty="0"/>
          </a:p>
          <a:p>
            <a:pPr marL="0" indent="0">
              <a:lnSpc>
                <a:spcPct val="98000"/>
              </a:lnSpc>
              <a:buNone/>
            </a:pPr>
            <a:r>
              <a:rPr lang="en-US" sz="3900" b="1" dirty="0">
                <a:solidFill>
                  <a:srgbClr val="F5F1E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 run companies.</a:t>
            </a:r>
            <a:endParaRPr lang="en-US" sz="3900" dirty="0"/>
          </a:p>
        </p:txBody>
      </p:sp>
      <p:sp>
        <p:nvSpPr>
          <p:cNvPr id="5" name="Shape 2"/>
          <p:cNvSpPr/>
          <p:nvPr/>
        </p:nvSpPr>
        <p:spPr>
          <a:xfrm>
            <a:off x="594360" y="2788920"/>
            <a:ext cx="7040880" cy="1143000"/>
          </a:xfrm>
          <a:prstGeom prst="roundRect">
            <a:avLst>
              <a:gd name="adj" fmla="val 6400"/>
            </a:avLst>
          </a:prstGeom>
          <a:solidFill>
            <a:srgbClr val="1F1D18"/>
          </a:solidFill>
          <a:ln w="12700">
            <a:solidFill>
              <a:srgbClr val="3A352B"/>
            </a:solidFill>
            <a:prstDash val="solid"/>
          </a:ln>
          <a:effectLst>
            <a:outerShdw blurRad="114300" dist="50800" dir="5400000" algn="bl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endParaRPr lang="en-CA"/>
          </a:p>
        </p:txBody>
      </p:sp>
      <p:sp>
        <p:nvSpPr>
          <p:cNvPr id="6" name="Text 3"/>
          <p:cNvSpPr/>
          <p:nvPr/>
        </p:nvSpPr>
        <p:spPr>
          <a:xfrm>
            <a:off x="868680" y="2898648"/>
            <a:ext cx="649224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900" b="1" dirty="0">
                <a:solidFill>
                  <a:srgbClr val="7BC0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15 years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868680" y="3291840"/>
            <a:ext cx="649224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98000"/>
              </a:lnSpc>
              <a:buNone/>
            </a:pPr>
            <a:r>
              <a:rPr lang="en-US" sz="1450" dirty="0">
                <a:solidFill>
                  <a:srgbClr val="F5F1E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I've run Alchemy Imageworks — a web &amp; design studio — for 15 years, through COVID and a downturn, in a brutal market.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594360" y="4096512"/>
            <a:ext cx="7040880" cy="1143000"/>
          </a:xfrm>
          <a:prstGeom prst="roundRect">
            <a:avLst>
              <a:gd name="adj" fmla="val 6400"/>
            </a:avLst>
          </a:prstGeom>
          <a:solidFill>
            <a:srgbClr val="1F1D18"/>
          </a:solidFill>
          <a:ln w="12700">
            <a:solidFill>
              <a:srgbClr val="3A352B"/>
            </a:solidFill>
            <a:prstDash val="solid"/>
          </a:ln>
          <a:effectLst>
            <a:outerShdw blurRad="114300" dist="50800" dir="5400000" algn="bl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endParaRPr lang="en-CA"/>
          </a:p>
        </p:txBody>
      </p:sp>
      <p:sp>
        <p:nvSpPr>
          <p:cNvPr id="9" name="Text 6"/>
          <p:cNvSpPr/>
          <p:nvPr/>
        </p:nvSpPr>
        <p:spPr>
          <a:xfrm>
            <a:off x="868680" y="4206240"/>
            <a:ext cx="649224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900" b="1" dirty="0">
                <a:solidFill>
                  <a:srgbClr val="7BC0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second company</a:t>
            </a:r>
            <a:endParaRPr lang="en-US" sz="1900" dirty="0"/>
          </a:p>
        </p:txBody>
      </p:sp>
      <p:sp>
        <p:nvSpPr>
          <p:cNvPr id="10" name="Text 7"/>
          <p:cNvSpPr/>
          <p:nvPr/>
        </p:nvSpPr>
        <p:spPr>
          <a:xfrm>
            <a:off x="868680" y="4599432"/>
            <a:ext cx="649224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98000"/>
              </a:lnSpc>
              <a:buNone/>
            </a:pPr>
            <a:r>
              <a:rPr lang="en-US" sz="1450" dirty="0">
                <a:solidFill>
                  <a:srgbClr val="F5F1E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My wife took our IT division and built it into a thriving business. She's our CFO.</a:t>
            </a:r>
            <a:endParaRPr lang="en-US" sz="1450" dirty="0"/>
          </a:p>
        </p:txBody>
      </p:sp>
      <p:sp>
        <p:nvSpPr>
          <p:cNvPr id="11" name="Shape 8"/>
          <p:cNvSpPr/>
          <p:nvPr/>
        </p:nvSpPr>
        <p:spPr>
          <a:xfrm>
            <a:off x="594360" y="5404104"/>
            <a:ext cx="7040880" cy="1143000"/>
          </a:xfrm>
          <a:prstGeom prst="roundRect">
            <a:avLst>
              <a:gd name="adj" fmla="val 6400"/>
            </a:avLst>
          </a:prstGeom>
          <a:solidFill>
            <a:srgbClr val="1F1D18"/>
          </a:solidFill>
          <a:ln w="12700">
            <a:solidFill>
              <a:srgbClr val="3A352B"/>
            </a:solidFill>
            <a:prstDash val="solid"/>
          </a:ln>
          <a:effectLst>
            <a:outerShdw blurRad="114300" dist="50800" dir="5400000" algn="bl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endParaRPr lang="en-CA"/>
          </a:p>
        </p:txBody>
      </p:sp>
      <p:sp>
        <p:nvSpPr>
          <p:cNvPr id="12" name="Text 9"/>
          <p:cNvSpPr/>
          <p:nvPr/>
        </p:nvSpPr>
        <p:spPr>
          <a:xfrm>
            <a:off x="868680" y="5513832"/>
            <a:ext cx="649224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900" b="1" dirty="0">
                <a:solidFill>
                  <a:srgbClr val="7BC0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$170K already in</a:t>
            </a:r>
            <a:endParaRPr lang="en-US" sz="1900" dirty="0"/>
          </a:p>
        </p:txBody>
      </p:sp>
      <p:sp>
        <p:nvSpPr>
          <p:cNvPr id="13" name="Text 10"/>
          <p:cNvSpPr/>
          <p:nvPr/>
        </p:nvSpPr>
        <p:spPr>
          <a:xfrm>
            <a:off x="868680" y="5907024"/>
            <a:ext cx="649224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98000"/>
              </a:lnSpc>
              <a:buNone/>
            </a:pPr>
            <a:r>
              <a:rPr lang="en-US" sz="1450" dirty="0">
                <a:solidFill>
                  <a:srgbClr val="F5F1E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$90K of my own money + ~$80K private investment. We've de-risked this ourselves.</a:t>
            </a:r>
            <a:endParaRPr lang="en-US" sz="14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6858000"/>
          </a:xfrm>
          <a:prstGeom prst="rect">
            <a:avLst/>
          </a:prstGeom>
          <a:solidFill>
            <a:srgbClr val="0A0B0A">
              <a:alpha val="16000"/>
            </a:srgbClr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2161520" cy="6858000"/>
          </a:xfrm>
          <a:prstGeom prst="rect">
            <a:avLst/>
          </a:prstGeom>
          <a:solidFill>
            <a:srgbClr val="0B0D0C">
              <a:alpha val="78000"/>
            </a:srgbClr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4" name="Text 2"/>
          <p:cNvSpPr/>
          <p:nvPr/>
        </p:nvSpPr>
        <p:spPr>
          <a:xfrm>
            <a:off x="640080" y="457200"/>
            <a:ext cx="7315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kern="0" spc="400" dirty="0">
                <a:solidFill>
                  <a:srgbClr val="7BC0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PEOPLE BEHIND IT</a:t>
            </a:r>
            <a:endParaRPr lang="en-US" sz="1300" dirty="0"/>
          </a:p>
        </p:txBody>
      </p:sp>
      <p:sp>
        <p:nvSpPr>
          <p:cNvPr id="5" name="Text 3"/>
          <p:cNvSpPr/>
          <p:nvPr/>
        </p:nvSpPr>
        <p:spPr>
          <a:xfrm>
            <a:off x="594360" y="804672"/>
            <a:ext cx="109728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200" b="1" dirty="0">
                <a:solidFill>
                  <a:srgbClr val="F5F1E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Six years together. Still here.</a:t>
            </a:r>
            <a:endParaRPr lang="en-US" sz="3200" dirty="0"/>
          </a:p>
        </p:txBody>
      </p:sp>
      <p:pic>
        <p:nvPicPr>
          <p:cNvPr id="6" name="Image 0" descr="/home/claude/assets/tm_0_280x28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" y="1572768"/>
            <a:ext cx="1920240" cy="1920240"/>
          </a:xfrm>
          <a:prstGeom prst="rect">
            <a:avLst/>
          </a:prstGeom>
          <a:effectLst>
            <a:outerShdw blurRad="114300" dist="50800" dir="5400000" algn="bl" rotWithShape="0">
              <a:srgbClr val="000000">
                <a:alpha val="45000"/>
              </a:srgbClr>
            </a:outerShdw>
          </a:effectLst>
        </p:spPr>
      </p:pic>
      <p:sp>
        <p:nvSpPr>
          <p:cNvPr id="7" name="Text 4"/>
          <p:cNvSpPr/>
          <p:nvPr/>
        </p:nvSpPr>
        <p:spPr>
          <a:xfrm>
            <a:off x="365760" y="3529584"/>
            <a:ext cx="23774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50" b="1" dirty="0">
                <a:solidFill>
                  <a:srgbClr val="F5F1E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Kelly Eros</a:t>
            </a:r>
            <a:endParaRPr lang="en-US" sz="1250" dirty="0"/>
          </a:p>
        </p:txBody>
      </p:sp>
      <p:sp>
        <p:nvSpPr>
          <p:cNvPr id="8" name="Text 5"/>
          <p:cNvSpPr/>
          <p:nvPr/>
        </p:nvSpPr>
        <p:spPr>
          <a:xfrm>
            <a:off x="365760" y="3794760"/>
            <a:ext cx="2377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rgbClr val="9FD96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CEO · Game Design</a:t>
            </a:r>
            <a:endParaRPr lang="en-US" sz="1100" dirty="0"/>
          </a:p>
        </p:txBody>
      </p:sp>
      <p:pic>
        <p:nvPicPr>
          <p:cNvPr id="9" name="Image 1" descr="/home/claude/assets/tm_1_280x28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1880" y="1572768"/>
            <a:ext cx="1920240" cy="1920240"/>
          </a:xfrm>
          <a:prstGeom prst="rect">
            <a:avLst/>
          </a:prstGeom>
          <a:effectLst>
            <a:outerShdw blurRad="114300" dist="50800" dir="5400000" algn="bl" rotWithShape="0">
              <a:srgbClr val="000000">
                <a:alpha val="45000"/>
              </a:srgbClr>
            </a:outerShdw>
          </a:effectLst>
        </p:spPr>
      </p:pic>
      <p:sp>
        <p:nvSpPr>
          <p:cNvPr id="10" name="Text 6"/>
          <p:cNvSpPr/>
          <p:nvPr/>
        </p:nvSpPr>
        <p:spPr>
          <a:xfrm>
            <a:off x="3383280" y="3529584"/>
            <a:ext cx="23774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50" b="1" dirty="0">
                <a:solidFill>
                  <a:srgbClr val="F5F1E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Alejandro ‘Grenias’ Aguirre</a:t>
            </a:r>
            <a:endParaRPr lang="en-US" sz="1250" dirty="0"/>
          </a:p>
        </p:txBody>
      </p:sp>
      <p:sp>
        <p:nvSpPr>
          <p:cNvPr id="11" name="Text 7"/>
          <p:cNvSpPr/>
          <p:nvPr/>
        </p:nvSpPr>
        <p:spPr>
          <a:xfrm>
            <a:off x="3383280" y="3794760"/>
            <a:ext cx="2377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rgbClr val="9FD96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Art Direction</a:t>
            </a:r>
            <a:endParaRPr lang="en-US" sz="1100" dirty="0"/>
          </a:p>
        </p:txBody>
      </p:sp>
      <p:pic>
        <p:nvPicPr>
          <p:cNvPr id="12" name="Image 2" descr="/home/claude/assets/tm_2_280x28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9400" y="1572768"/>
            <a:ext cx="1920240" cy="1920240"/>
          </a:xfrm>
          <a:prstGeom prst="rect">
            <a:avLst/>
          </a:prstGeom>
          <a:effectLst>
            <a:outerShdw blurRad="114300" dist="50800" dir="5400000" algn="bl" rotWithShape="0">
              <a:srgbClr val="000000">
                <a:alpha val="45000"/>
              </a:srgbClr>
            </a:outerShdw>
          </a:effectLst>
        </p:spPr>
      </p:pic>
      <p:sp>
        <p:nvSpPr>
          <p:cNvPr id="13" name="Text 8"/>
          <p:cNvSpPr/>
          <p:nvPr/>
        </p:nvSpPr>
        <p:spPr>
          <a:xfrm>
            <a:off x="6400800" y="3529584"/>
            <a:ext cx="23774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50" b="1" dirty="0">
                <a:solidFill>
                  <a:srgbClr val="F5F1E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Amador Guardado</a:t>
            </a:r>
            <a:endParaRPr lang="en-US" sz="1250" dirty="0"/>
          </a:p>
        </p:txBody>
      </p:sp>
      <p:sp>
        <p:nvSpPr>
          <p:cNvPr id="14" name="Text 9"/>
          <p:cNvSpPr/>
          <p:nvPr/>
        </p:nvSpPr>
        <p:spPr>
          <a:xfrm>
            <a:off x="6400800" y="3794760"/>
            <a:ext cx="2377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rgbClr val="9FD96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Lead Developer</a:t>
            </a:r>
            <a:endParaRPr lang="en-US" sz="1100" dirty="0"/>
          </a:p>
        </p:txBody>
      </p:sp>
      <p:pic>
        <p:nvPicPr>
          <p:cNvPr id="15" name="Image 3" descr="/home/claude/assets/tm_3_280x28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6920" y="1572768"/>
            <a:ext cx="1920240" cy="1920240"/>
          </a:xfrm>
          <a:prstGeom prst="rect">
            <a:avLst/>
          </a:prstGeom>
          <a:effectLst>
            <a:outerShdw blurRad="114300" dist="50800" dir="5400000" algn="bl" rotWithShape="0">
              <a:srgbClr val="000000">
                <a:alpha val="45000"/>
              </a:srgbClr>
            </a:outerShdw>
          </a:effectLst>
        </p:spPr>
      </p:pic>
      <p:sp>
        <p:nvSpPr>
          <p:cNvPr id="16" name="Text 10"/>
          <p:cNvSpPr/>
          <p:nvPr/>
        </p:nvSpPr>
        <p:spPr>
          <a:xfrm>
            <a:off x="9418320" y="3529584"/>
            <a:ext cx="23774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50" b="1" dirty="0">
                <a:solidFill>
                  <a:srgbClr val="F5F1E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Brandon Vix</a:t>
            </a:r>
            <a:endParaRPr lang="en-US" sz="1250" dirty="0"/>
          </a:p>
        </p:txBody>
      </p:sp>
      <p:sp>
        <p:nvSpPr>
          <p:cNvPr id="17" name="Text 11"/>
          <p:cNvSpPr/>
          <p:nvPr/>
        </p:nvSpPr>
        <p:spPr>
          <a:xfrm>
            <a:off x="9418320" y="3794760"/>
            <a:ext cx="2377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rgbClr val="9FD96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Music &amp; SFX</a:t>
            </a:r>
            <a:endParaRPr lang="en-US" sz="1100" dirty="0"/>
          </a:p>
        </p:txBody>
      </p:sp>
      <p:pic>
        <p:nvPicPr>
          <p:cNvPr id="18" name="Image 4" descr="/home/claude/assets/tm_4_280x28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360" y="4133088"/>
            <a:ext cx="1920240" cy="1920240"/>
          </a:xfrm>
          <a:prstGeom prst="rect">
            <a:avLst/>
          </a:prstGeom>
          <a:effectLst>
            <a:outerShdw blurRad="114300" dist="50800" dir="5400000" algn="bl" rotWithShape="0">
              <a:srgbClr val="000000">
                <a:alpha val="45000"/>
              </a:srgbClr>
            </a:outerShdw>
          </a:effectLst>
        </p:spPr>
      </p:pic>
      <p:sp>
        <p:nvSpPr>
          <p:cNvPr id="19" name="Text 12"/>
          <p:cNvSpPr/>
          <p:nvPr/>
        </p:nvSpPr>
        <p:spPr>
          <a:xfrm>
            <a:off x="365760" y="6089904"/>
            <a:ext cx="23774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50" b="1" dirty="0">
                <a:solidFill>
                  <a:srgbClr val="F5F1E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Brittany Eros</a:t>
            </a:r>
            <a:endParaRPr lang="en-US" sz="1250" dirty="0"/>
          </a:p>
        </p:txBody>
      </p:sp>
      <p:sp>
        <p:nvSpPr>
          <p:cNvPr id="20" name="Text 13"/>
          <p:cNvSpPr/>
          <p:nvPr/>
        </p:nvSpPr>
        <p:spPr>
          <a:xfrm>
            <a:off x="365760" y="6355080"/>
            <a:ext cx="2377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rgbClr val="9FD96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CFO · Accounting</a:t>
            </a:r>
            <a:endParaRPr lang="en-US" sz="1100" dirty="0"/>
          </a:p>
        </p:txBody>
      </p:sp>
      <p:pic>
        <p:nvPicPr>
          <p:cNvPr id="21" name="Image 5" descr="/home/claude/assets/tm_5_280x28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1880" y="4133088"/>
            <a:ext cx="1920240" cy="1920240"/>
          </a:xfrm>
          <a:prstGeom prst="rect">
            <a:avLst/>
          </a:prstGeom>
          <a:effectLst>
            <a:outerShdw blurRad="114300" dist="50800" dir="5400000" algn="bl" rotWithShape="0">
              <a:srgbClr val="000000">
                <a:alpha val="45000"/>
              </a:srgbClr>
            </a:outerShdw>
          </a:effectLst>
        </p:spPr>
      </p:pic>
      <p:sp>
        <p:nvSpPr>
          <p:cNvPr id="22" name="Text 14"/>
          <p:cNvSpPr/>
          <p:nvPr/>
        </p:nvSpPr>
        <p:spPr>
          <a:xfrm>
            <a:off x="3383280" y="6089904"/>
            <a:ext cx="23774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50" b="1" dirty="0">
                <a:solidFill>
                  <a:srgbClr val="F5F1E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Alan Lemus</a:t>
            </a:r>
            <a:endParaRPr lang="en-US" sz="1250" dirty="0"/>
          </a:p>
        </p:txBody>
      </p:sp>
      <p:sp>
        <p:nvSpPr>
          <p:cNvPr id="23" name="Text 15"/>
          <p:cNvSpPr/>
          <p:nvPr/>
        </p:nvSpPr>
        <p:spPr>
          <a:xfrm>
            <a:off x="3383280" y="6355080"/>
            <a:ext cx="2377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rgbClr val="9FD96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Senior Animator</a:t>
            </a:r>
            <a:endParaRPr lang="en-US" sz="1100" dirty="0"/>
          </a:p>
        </p:txBody>
      </p:sp>
      <p:pic>
        <p:nvPicPr>
          <p:cNvPr id="24" name="Image 6" descr="/home/claude/assets/tm_6_280x28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29400" y="4133088"/>
            <a:ext cx="1920240" cy="1920240"/>
          </a:xfrm>
          <a:prstGeom prst="rect">
            <a:avLst/>
          </a:prstGeom>
          <a:effectLst>
            <a:outerShdw blurRad="114300" dist="50800" dir="5400000" algn="bl" rotWithShape="0">
              <a:srgbClr val="000000">
                <a:alpha val="45000"/>
              </a:srgbClr>
            </a:outerShdw>
          </a:effectLst>
        </p:spPr>
      </p:pic>
      <p:sp>
        <p:nvSpPr>
          <p:cNvPr id="25" name="Text 16"/>
          <p:cNvSpPr/>
          <p:nvPr/>
        </p:nvSpPr>
        <p:spPr>
          <a:xfrm>
            <a:off x="6400800" y="6089904"/>
            <a:ext cx="23774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50" b="1" dirty="0">
                <a:solidFill>
                  <a:srgbClr val="F5F1E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Roland Baranowski</a:t>
            </a:r>
            <a:endParaRPr lang="en-US" sz="1250" dirty="0"/>
          </a:p>
        </p:txBody>
      </p:sp>
      <p:sp>
        <p:nvSpPr>
          <p:cNvPr id="26" name="Text 17"/>
          <p:cNvSpPr/>
          <p:nvPr/>
        </p:nvSpPr>
        <p:spPr>
          <a:xfrm>
            <a:off x="6400800" y="6355080"/>
            <a:ext cx="2377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rgbClr val="9FD96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Senior Unity Dev</a:t>
            </a:r>
            <a:endParaRPr lang="en-US" sz="1100" dirty="0"/>
          </a:p>
        </p:txBody>
      </p:sp>
      <p:pic>
        <p:nvPicPr>
          <p:cNvPr id="27" name="Image 7" descr="/home/claude/assets/tm_7_280x280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46920" y="4133088"/>
            <a:ext cx="1920240" cy="1920240"/>
          </a:xfrm>
          <a:prstGeom prst="rect">
            <a:avLst/>
          </a:prstGeom>
          <a:effectLst>
            <a:outerShdw blurRad="114300" dist="50800" dir="5400000" algn="bl" rotWithShape="0">
              <a:srgbClr val="000000">
                <a:alpha val="45000"/>
              </a:srgbClr>
            </a:outerShdw>
          </a:effectLst>
        </p:spPr>
      </p:pic>
      <p:sp>
        <p:nvSpPr>
          <p:cNvPr id="28" name="Text 18"/>
          <p:cNvSpPr/>
          <p:nvPr/>
        </p:nvSpPr>
        <p:spPr>
          <a:xfrm>
            <a:off x="9418320" y="6089904"/>
            <a:ext cx="23774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50" b="1" dirty="0">
                <a:solidFill>
                  <a:srgbClr val="F5F1E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Roberto J. Guajardo</a:t>
            </a:r>
            <a:endParaRPr lang="en-US" sz="1250" dirty="0"/>
          </a:p>
        </p:txBody>
      </p:sp>
      <p:sp>
        <p:nvSpPr>
          <p:cNvPr id="29" name="Text 19"/>
          <p:cNvSpPr/>
          <p:nvPr/>
        </p:nvSpPr>
        <p:spPr>
          <a:xfrm>
            <a:off x="9418320" y="6355080"/>
            <a:ext cx="2377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rgbClr val="9FD96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Senior Unity Dev</a:t>
            </a:r>
            <a:endParaRPr lang="en-US" sz="11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6858000"/>
          </a:xfrm>
          <a:prstGeom prst="rect">
            <a:avLst/>
          </a:prstGeom>
          <a:solidFill>
            <a:srgbClr val="0A0B0A">
              <a:alpha val="32000"/>
            </a:srgbClr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7132320" cy="6858000"/>
          </a:xfrm>
          <a:prstGeom prst="rect">
            <a:avLst/>
          </a:prstGeom>
          <a:solidFill>
            <a:srgbClr val="000000">
              <a:alpha val="62000"/>
            </a:srgbClr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4" name="Text 2"/>
          <p:cNvSpPr/>
          <p:nvPr/>
        </p:nvSpPr>
        <p:spPr>
          <a:xfrm>
            <a:off x="640080" y="777240"/>
            <a:ext cx="7315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kern="0" spc="400" dirty="0">
                <a:solidFill>
                  <a:srgbClr val="7BC0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GAME</a:t>
            </a:r>
            <a:endParaRPr lang="en-US" sz="1300" dirty="0"/>
          </a:p>
        </p:txBody>
      </p:sp>
      <p:sp>
        <p:nvSpPr>
          <p:cNvPr id="5" name="Text 3"/>
          <p:cNvSpPr/>
          <p:nvPr/>
        </p:nvSpPr>
        <p:spPr>
          <a:xfrm>
            <a:off x="594360" y="1115568"/>
            <a:ext cx="676656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600" b="1" dirty="0">
                <a:solidFill>
                  <a:srgbClr val="F5F1E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You've already played it.</a:t>
            </a:r>
            <a:endParaRPr lang="en-US" sz="3600" dirty="0"/>
          </a:p>
        </p:txBody>
      </p:sp>
      <p:sp>
        <p:nvSpPr>
          <p:cNvPr id="6" name="Text 4"/>
          <p:cNvSpPr/>
          <p:nvPr/>
        </p:nvSpPr>
        <p:spPr>
          <a:xfrm>
            <a:off x="640080" y="1874520"/>
            <a:ext cx="6400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i="1" dirty="0">
                <a:solidFill>
                  <a:srgbClr val="B9B2A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So this is all we'll say about it: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594360" y="2487168"/>
            <a:ext cx="6309360" cy="841248"/>
          </a:xfrm>
          <a:prstGeom prst="roundRect">
            <a:avLst>
              <a:gd name="adj" fmla="val 8696"/>
            </a:avLst>
          </a:prstGeom>
          <a:solidFill>
            <a:srgbClr val="1F1D18">
              <a:alpha val="92000"/>
            </a:srgbClr>
          </a:solidFill>
          <a:ln w="12700">
            <a:solidFill>
              <a:srgbClr val="7BC043"/>
            </a:solidFill>
            <a:prstDash val="solid"/>
          </a:ln>
          <a:effectLst>
            <a:outerShdw blurRad="114300" dist="50800" dir="5400000" algn="bl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endParaRPr lang="en-CA"/>
          </a:p>
        </p:txBody>
      </p:sp>
      <p:sp>
        <p:nvSpPr>
          <p:cNvPr id="8" name="Text 6"/>
          <p:cNvSpPr/>
          <p:nvPr/>
        </p:nvSpPr>
        <p:spPr>
          <a:xfrm>
            <a:off x="868680" y="2596896"/>
            <a:ext cx="58521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9FD96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living pillow as your hero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868680" y="2944368"/>
            <a:ext cx="585216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F5F1E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found nowhere else in the genre</a:t>
            </a:r>
            <a:endParaRPr lang="en-US" sz="1300" dirty="0"/>
          </a:p>
        </p:txBody>
      </p:sp>
      <p:sp>
        <p:nvSpPr>
          <p:cNvPr id="10" name="Shape 8"/>
          <p:cNvSpPr/>
          <p:nvPr/>
        </p:nvSpPr>
        <p:spPr>
          <a:xfrm>
            <a:off x="594360" y="3438144"/>
            <a:ext cx="6309360" cy="841248"/>
          </a:xfrm>
          <a:prstGeom prst="roundRect">
            <a:avLst>
              <a:gd name="adj" fmla="val 8696"/>
            </a:avLst>
          </a:prstGeom>
          <a:solidFill>
            <a:srgbClr val="1F1D18">
              <a:alpha val="92000"/>
            </a:srgbClr>
          </a:solidFill>
          <a:ln w="12700">
            <a:solidFill>
              <a:srgbClr val="7BC043"/>
            </a:solidFill>
            <a:prstDash val="solid"/>
          </a:ln>
          <a:effectLst>
            <a:outerShdw blurRad="114300" dist="50800" dir="5400000" algn="bl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endParaRPr lang="en-CA"/>
          </a:p>
        </p:txBody>
      </p:sp>
      <p:sp>
        <p:nvSpPr>
          <p:cNvPr id="11" name="Text 9"/>
          <p:cNvSpPr/>
          <p:nvPr/>
        </p:nvSpPr>
        <p:spPr>
          <a:xfrm>
            <a:off x="868680" y="3547872"/>
            <a:ext cx="58521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9FD96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Hand-drawn, frame by frame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868680" y="3895344"/>
            <a:ext cx="585216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F5F1E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Saturday-morning-cartoon soul</a:t>
            </a:r>
            <a:endParaRPr lang="en-US" sz="1300" dirty="0"/>
          </a:p>
        </p:txBody>
      </p:sp>
      <p:sp>
        <p:nvSpPr>
          <p:cNvPr id="13" name="Shape 11"/>
          <p:cNvSpPr/>
          <p:nvPr/>
        </p:nvSpPr>
        <p:spPr>
          <a:xfrm>
            <a:off x="594360" y="4389120"/>
            <a:ext cx="6309360" cy="841248"/>
          </a:xfrm>
          <a:prstGeom prst="roundRect">
            <a:avLst>
              <a:gd name="adj" fmla="val 8696"/>
            </a:avLst>
          </a:prstGeom>
          <a:solidFill>
            <a:srgbClr val="1F1D18">
              <a:alpha val="92000"/>
            </a:srgbClr>
          </a:solidFill>
          <a:ln w="12700">
            <a:solidFill>
              <a:srgbClr val="7BC043"/>
            </a:solidFill>
            <a:prstDash val="solid"/>
          </a:ln>
          <a:effectLst>
            <a:outerShdw blurRad="114300" dist="50800" dir="5400000" algn="bl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endParaRPr lang="en-CA"/>
          </a:p>
        </p:txBody>
      </p:sp>
      <p:sp>
        <p:nvSpPr>
          <p:cNvPr id="14" name="Text 12"/>
          <p:cNvSpPr/>
          <p:nvPr/>
        </p:nvSpPr>
        <p:spPr>
          <a:xfrm>
            <a:off x="868680" y="4498848"/>
            <a:ext cx="58521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9FD96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Six elemental magics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868680" y="4846320"/>
            <a:ext cx="585216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F5F1E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combat + puzzles + metroidvania</a:t>
            </a:r>
            <a:endParaRPr lang="en-US" sz="1300" dirty="0"/>
          </a:p>
        </p:txBody>
      </p:sp>
      <p:sp>
        <p:nvSpPr>
          <p:cNvPr id="16" name="Shape 14"/>
          <p:cNvSpPr/>
          <p:nvPr/>
        </p:nvSpPr>
        <p:spPr>
          <a:xfrm>
            <a:off x="594360" y="5340096"/>
            <a:ext cx="6309360" cy="841248"/>
          </a:xfrm>
          <a:prstGeom prst="roundRect">
            <a:avLst>
              <a:gd name="adj" fmla="val 8696"/>
            </a:avLst>
          </a:prstGeom>
          <a:solidFill>
            <a:srgbClr val="1F1D18">
              <a:alpha val="92000"/>
            </a:srgbClr>
          </a:solidFill>
          <a:ln w="12700">
            <a:solidFill>
              <a:srgbClr val="7BC043"/>
            </a:solidFill>
            <a:prstDash val="solid"/>
          </a:ln>
          <a:effectLst>
            <a:outerShdw blurRad="114300" dist="50800" dir="5400000" algn="bl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endParaRPr lang="en-CA"/>
          </a:p>
        </p:txBody>
      </p:sp>
      <p:sp>
        <p:nvSpPr>
          <p:cNvPr id="17" name="Text 15"/>
          <p:cNvSpPr/>
          <p:nvPr/>
        </p:nvSpPr>
        <p:spPr>
          <a:xfrm>
            <a:off x="868680" y="5449824"/>
            <a:ext cx="58521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9FD96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15 worlds · ~18 hours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868680" y="5797296"/>
            <a:ext cx="585216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F5F1E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with replay, DLC &amp; challenge modes</a:t>
            </a:r>
            <a:endParaRPr lang="en-US" sz="13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6858000"/>
          </a:xfrm>
          <a:prstGeom prst="rect">
            <a:avLst/>
          </a:prstGeom>
          <a:solidFill>
            <a:srgbClr val="0A0B0A">
              <a:alpha val="26000"/>
            </a:srgbClr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2161520" cy="6858000"/>
          </a:xfrm>
          <a:prstGeom prst="rect">
            <a:avLst/>
          </a:prstGeom>
          <a:solidFill>
            <a:srgbClr val="0B0D0C">
              <a:alpha val="68000"/>
            </a:srgbClr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4" name="Text 2"/>
          <p:cNvSpPr/>
          <p:nvPr/>
        </p:nvSpPr>
        <p:spPr>
          <a:xfrm>
            <a:off x="640080" y="914400"/>
            <a:ext cx="7315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kern="0" spc="400" dirty="0">
                <a:solidFill>
                  <a:srgbClr val="EBA63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ASK</a:t>
            </a:r>
            <a:endParaRPr lang="en-US" sz="1300" dirty="0"/>
          </a:p>
        </p:txBody>
      </p:sp>
      <p:sp>
        <p:nvSpPr>
          <p:cNvPr id="5" name="Text 3"/>
          <p:cNvSpPr/>
          <p:nvPr/>
        </p:nvSpPr>
        <p:spPr>
          <a:xfrm>
            <a:off x="548640" y="1234440"/>
            <a:ext cx="8229600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200" b="1" dirty="0">
                <a:solidFill>
                  <a:srgbClr val="F5F1E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$285,000</a:t>
            </a:r>
            <a:endParaRPr lang="en-US" sz="9200" dirty="0"/>
          </a:p>
        </p:txBody>
      </p:sp>
      <p:sp>
        <p:nvSpPr>
          <p:cNvPr id="6" name="Text 4"/>
          <p:cNvSpPr/>
          <p:nvPr/>
        </p:nvSpPr>
        <p:spPr>
          <a:xfrm>
            <a:off x="713232" y="2606040"/>
            <a:ext cx="3657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kern="0" spc="600" dirty="0">
                <a:solidFill>
                  <a:srgbClr val="EBA63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CAD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13232" y="2971800"/>
            <a:ext cx="82296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dirty="0">
                <a:solidFill>
                  <a:srgbClr val="F5F1E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 finish development.</a:t>
            </a:r>
            <a:endParaRPr lang="en-US" sz="2400" dirty="0"/>
          </a:p>
        </p:txBody>
      </p:sp>
      <p:sp>
        <p:nvSpPr>
          <p:cNvPr id="8" name="Text 6"/>
          <p:cNvSpPr/>
          <p:nvPr/>
        </p:nvSpPr>
        <p:spPr>
          <a:xfrm>
            <a:off x="713232" y="3794760"/>
            <a:ext cx="105156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i="1" dirty="0">
                <a:solidFill>
                  <a:srgbClr val="B9B2A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Plus the three things a great publisher does better than we can alone: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713232" y="4343400"/>
            <a:ext cx="2926080" cy="868680"/>
          </a:xfrm>
          <a:prstGeom prst="roundRect">
            <a:avLst>
              <a:gd name="adj" fmla="val 10526"/>
            </a:avLst>
          </a:prstGeom>
          <a:solidFill>
            <a:srgbClr val="7BC043"/>
          </a:solidFill>
          <a:ln/>
          <a:effectLst>
            <a:outerShdw blurRad="114300" dist="50800" dir="5400000" algn="bl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endParaRPr lang="en-CA"/>
          </a:p>
        </p:txBody>
      </p:sp>
      <p:sp>
        <p:nvSpPr>
          <p:cNvPr id="10" name="Text 8"/>
          <p:cNvSpPr/>
          <p:nvPr/>
        </p:nvSpPr>
        <p:spPr>
          <a:xfrm>
            <a:off x="850392" y="4343400"/>
            <a:ext cx="265176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5000"/>
              </a:lnSpc>
              <a:buNone/>
            </a:pPr>
            <a:r>
              <a:rPr lang="en-US" sz="1550" b="1" dirty="0">
                <a:solidFill>
                  <a:srgbClr val="10240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Marketing reach</a:t>
            </a:r>
            <a:endParaRPr lang="en-US" sz="1550" dirty="0"/>
          </a:p>
        </p:txBody>
      </p:sp>
      <p:sp>
        <p:nvSpPr>
          <p:cNvPr id="11" name="Shape 9"/>
          <p:cNvSpPr/>
          <p:nvPr/>
        </p:nvSpPr>
        <p:spPr>
          <a:xfrm>
            <a:off x="3913632" y="4343400"/>
            <a:ext cx="2926080" cy="868680"/>
          </a:xfrm>
          <a:prstGeom prst="roundRect">
            <a:avLst>
              <a:gd name="adj" fmla="val 10526"/>
            </a:avLst>
          </a:prstGeom>
          <a:solidFill>
            <a:srgbClr val="7BC043"/>
          </a:solidFill>
          <a:ln/>
          <a:effectLst>
            <a:outerShdw blurRad="114300" dist="50800" dir="5400000" algn="bl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endParaRPr lang="en-CA"/>
          </a:p>
        </p:txBody>
      </p:sp>
      <p:sp>
        <p:nvSpPr>
          <p:cNvPr id="12" name="Text 10"/>
          <p:cNvSpPr/>
          <p:nvPr/>
        </p:nvSpPr>
        <p:spPr>
          <a:xfrm>
            <a:off x="4050792" y="4343400"/>
            <a:ext cx="265176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5000"/>
              </a:lnSpc>
              <a:buNone/>
            </a:pPr>
            <a:r>
              <a:rPr lang="en-US" sz="1550" b="1" dirty="0">
                <a:solidFill>
                  <a:srgbClr val="10240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QA support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7114032" y="4343400"/>
            <a:ext cx="4480560" cy="868680"/>
          </a:xfrm>
          <a:prstGeom prst="roundRect">
            <a:avLst>
              <a:gd name="adj" fmla="val 10526"/>
            </a:avLst>
          </a:prstGeom>
          <a:solidFill>
            <a:srgbClr val="7BC043"/>
          </a:solidFill>
          <a:ln/>
          <a:effectLst>
            <a:outerShdw blurRad="114300" dist="50800" dir="5400000" algn="bl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endParaRPr lang="en-CA"/>
          </a:p>
        </p:txBody>
      </p:sp>
      <p:sp>
        <p:nvSpPr>
          <p:cNvPr id="14" name="Text 12"/>
          <p:cNvSpPr/>
          <p:nvPr/>
        </p:nvSpPr>
        <p:spPr>
          <a:xfrm>
            <a:off x="7251192" y="4343400"/>
            <a:ext cx="420624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5000"/>
              </a:lnSpc>
              <a:buNone/>
            </a:pPr>
            <a:r>
              <a:rPr lang="en-US" sz="1550" b="1" dirty="0">
                <a:solidFill>
                  <a:srgbClr val="10240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Console porting — Switch &amp; Switch 2 first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1211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0080" y="457200"/>
            <a:ext cx="7315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kern="0" spc="400" dirty="0">
                <a:solidFill>
                  <a:srgbClr val="7BC0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WHERE IT GOES · AND WHAT IT RETURNS</a:t>
            </a:r>
            <a:endParaRPr lang="en-US" sz="1300" dirty="0"/>
          </a:p>
        </p:txBody>
      </p:sp>
      <p:sp>
        <p:nvSpPr>
          <p:cNvPr id="3" name="Text 1"/>
          <p:cNvSpPr/>
          <p:nvPr/>
        </p:nvSpPr>
        <p:spPr>
          <a:xfrm>
            <a:off x="594360" y="804672"/>
            <a:ext cx="109728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F5F1E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17 months to launch — Q4 2027</a:t>
            </a:r>
            <a:endParaRPr lang="en-US" sz="2800" dirty="0"/>
          </a:p>
        </p:txBody>
      </p:sp>
      <p:sp>
        <p:nvSpPr>
          <p:cNvPr id="4" name="Shape 2"/>
          <p:cNvSpPr/>
          <p:nvPr/>
        </p:nvSpPr>
        <p:spPr>
          <a:xfrm>
            <a:off x="1591056" y="2423160"/>
            <a:ext cx="8979408" cy="0"/>
          </a:xfrm>
          <a:prstGeom prst="line">
            <a:avLst/>
          </a:prstGeom>
          <a:noFill/>
          <a:ln w="25400">
            <a:solidFill>
              <a:srgbClr val="4E8E2A"/>
            </a:solidFill>
            <a:prstDash val="dash"/>
          </a:ln>
        </p:spPr>
        <p:txBody>
          <a:bodyPr/>
          <a:lstStyle/>
          <a:p>
            <a:endParaRPr lang="en-CA"/>
          </a:p>
        </p:txBody>
      </p:sp>
      <p:sp>
        <p:nvSpPr>
          <p:cNvPr id="5" name="Shape 3"/>
          <p:cNvSpPr/>
          <p:nvPr/>
        </p:nvSpPr>
        <p:spPr>
          <a:xfrm>
            <a:off x="1444752" y="2276856"/>
            <a:ext cx="292608" cy="292608"/>
          </a:xfrm>
          <a:prstGeom prst="ellipse">
            <a:avLst/>
          </a:prstGeom>
          <a:solidFill>
            <a:srgbClr val="7BC043"/>
          </a:solidFill>
          <a:ln w="25400">
            <a:solidFill>
              <a:srgbClr val="121110"/>
            </a:solidFill>
            <a:prstDash val="solid"/>
          </a:ln>
        </p:spPr>
        <p:txBody>
          <a:bodyPr/>
          <a:lstStyle/>
          <a:p>
            <a:endParaRPr lang="en-CA"/>
          </a:p>
        </p:txBody>
      </p:sp>
      <p:sp>
        <p:nvSpPr>
          <p:cNvPr id="6" name="Text 4"/>
          <p:cNvSpPr/>
          <p:nvPr/>
        </p:nvSpPr>
        <p:spPr>
          <a:xfrm>
            <a:off x="594360" y="2697480"/>
            <a:ext cx="1993392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9FD96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Core Dev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594360" y="3026664"/>
            <a:ext cx="1993392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50" dirty="0">
                <a:solidFill>
                  <a:srgbClr val="B9B2A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Months 1–5</a:t>
            </a:r>
            <a:endParaRPr lang="en-US" sz="1250" dirty="0"/>
          </a:p>
        </p:txBody>
      </p:sp>
      <p:sp>
        <p:nvSpPr>
          <p:cNvPr id="8" name="Shape 6"/>
          <p:cNvSpPr/>
          <p:nvPr/>
        </p:nvSpPr>
        <p:spPr>
          <a:xfrm>
            <a:off x="3689604" y="2276856"/>
            <a:ext cx="292608" cy="292608"/>
          </a:xfrm>
          <a:prstGeom prst="ellipse">
            <a:avLst/>
          </a:prstGeom>
          <a:solidFill>
            <a:srgbClr val="7BC043"/>
          </a:solidFill>
          <a:ln w="25400">
            <a:solidFill>
              <a:srgbClr val="121110"/>
            </a:solidFill>
            <a:prstDash val="solid"/>
          </a:ln>
        </p:spPr>
        <p:txBody>
          <a:bodyPr/>
          <a:lstStyle/>
          <a:p>
            <a:endParaRPr lang="en-CA"/>
          </a:p>
        </p:txBody>
      </p:sp>
      <p:sp>
        <p:nvSpPr>
          <p:cNvPr id="9" name="Text 7"/>
          <p:cNvSpPr/>
          <p:nvPr/>
        </p:nvSpPr>
        <p:spPr>
          <a:xfrm>
            <a:off x="2839212" y="2697480"/>
            <a:ext cx="1993392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9FD96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Alpha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2839212" y="3026664"/>
            <a:ext cx="1993392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50" dirty="0">
                <a:solidFill>
                  <a:srgbClr val="B9B2A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Months 6–9</a:t>
            </a:r>
            <a:endParaRPr lang="en-US" sz="1250" dirty="0"/>
          </a:p>
        </p:txBody>
      </p:sp>
      <p:sp>
        <p:nvSpPr>
          <p:cNvPr id="11" name="Shape 9"/>
          <p:cNvSpPr/>
          <p:nvPr/>
        </p:nvSpPr>
        <p:spPr>
          <a:xfrm>
            <a:off x="5934456" y="2276856"/>
            <a:ext cx="292608" cy="292608"/>
          </a:xfrm>
          <a:prstGeom prst="ellipse">
            <a:avLst/>
          </a:prstGeom>
          <a:solidFill>
            <a:srgbClr val="7BC043"/>
          </a:solidFill>
          <a:ln w="25400">
            <a:solidFill>
              <a:srgbClr val="121110"/>
            </a:solidFill>
            <a:prstDash val="solid"/>
          </a:ln>
        </p:spPr>
        <p:txBody>
          <a:bodyPr/>
          <a:lstStyle/>
          <a:p>
            <a:endParaRPr lang="en-CA"/>
          </a:p>
        </p:txBody>
      </p:sp>
      <p:sp>
        <p:nvSpPr>
          <p:cNvPr id="12" name="Text 10"/>
          <p:cNvSpPr/>
          <p:nvPr/>
        </p:nvSpPr>
        <p:spPr>
          <a:xfrm>
            <a:off x="5084064" y="2697480"/>
            <a:ext cx="1993392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9FD96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Beta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5084064" y="3026664"/>
            <a:ext cx="1993392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50" dirty="0">
                <a:solidFill>
                  <a:srgbClr val="B9B2A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Months 10–12</a:t>
            </a:r>
            <a:endParaRPr lang="en-US" sz="1250" dirty="0"/>
          </a:p>
        </p:txBody>
      </p:sp>
      <p:sp>
        <p:nvSpPr>
          <p:cNvPr id="14" name="Shape 12"/>
          <p:cNvSpPr/>
          <p:nvPr/>
        </p:nvSpPr>
        <p:spPr>
          <a:xfrm>
            <a:off x="8179308" y="2276856"/>
            <a:ext cx="292608" cy="292608"/>
          </a:xfrm>
          <a:prstGeom prst="ellipse">
            <a:avLst/>
          </a:prstGeom>
          <a:solidFill>
            <a:srgbClr val="7BC043"/>
          </a:solidFill>
          <a:ln w="25400">
            <a:solidFill>
              <a:srgbClr val="121110"/>
            </a:solidFill>
            <a:prstDash val="solid"/>
          </a:ln>
        </p:spPr>
        <p:txBody>
          <a:bodyPr/>
          <a:lstStyle/>
          <a:p>
            <a:endParaRPr lang="en-CA"/>
          </a:p>
        </p:txBody>
      </p:sp>
      <p:sp>
        <p:nvSpPr>
          <p:cNvPr id="15" name="Text 13"/>
          <p:cNvSpPr/>
          <p:nvPr/>
        </p:nvSpPr>
        <p:spPr>
          <a:xfrm>
            <a:off x="7328916" y="2697480"/>
            <a:ext cx="1993392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9FD96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Gold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7328916" y="3026664"/>
            <a:ext cx="1993392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50" dirty="0">
                <a:solidFill>
                  <a:srgbClr val="B9B2A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Months 13–14</a:t>
            </a:r>
            <a:endParaRPr lang="en-US" sz="1250" dirty="0"/>
          </a:p>
        </p:txBody>
      </p:sp>
      <p:sp>
        <p:nvSpPr>
          <p:cNvPr id="17" name="Shape 15"/>
          <p:cNvSpPr/>
          <p:nvPr/>
        </p:nvSpPr>
        <p:spPr>
          <a:xfrm>
            <a:off x="10424160" y="2276856"/>
            <a:ext cx="292608" cy="292608"/>
          </a:xfrm>
          <a:prstGeom prst="ellipse">
            <a:avLst/>
          </a:prstGeom>
          <a:solidFill>
            <a:srgbClr val="EBA63C"/>
          </a:solidFill>
          <a:ln w="25400">
            <a:solidFill>
              <a:srgbClr val="121110"/>
            </a:solidFill>
            <a:prstDash val="solid"/>
          </a:ln>
        </p:spPr>
        <p:txBody>
          <a:bodyPr/>
          <a:lstStyle/>
          <a:p>
            <a:endParaRPr lang="en-CA"/>
          </a:p>
        </p:txBody>
      </p:sp>
      <p:sp>
        <p:nvSpPr>
          <p:cNvPr id="18" name="Text 16"/>
          <p:cNvSpPr/>
          <p:nvPr/>
        </p:nvSpPr>
        <p:spPr>
          <a:xfrm>
            <a:off x="9573768" y="2697480"/>
            <a:ext cx="1993392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EBA63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Launch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9573768" y="3026664"/>
            <a:ext cx="1993392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50" dirty="0">
                <a:solidFill>
                  <a:srgbClr val="B9B2A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Months 15–17</a:t>
            </a:r>
            <a:endParaRPr lang="en-US" sz="1250" dirty="0"/>
          </a:p>
        </p:txBody>
      </p:sp>
      <p:sp>
        <p:nvSpPr>
          <p:cNvPr id="20" name="Text 18"/>
          <p:cNvSpPr/>
          <p:nvPr/>
        </p:nvSpPr>
        <p:spPr>
          <a:xfrm>
            <a:off x="594360" y="3794760"/>
            <a:ext cx="109728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kern="0" spc="200" dirty="0">
                <a:solidFill>
                  <a:srgbClr val="EBA63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NUMBERS — Steam only, conservative VG Insights comparables</a:t>
            </a:r>
            <a:endParaRPr lang="en-US" sz="1300" dirty="0"/>
          </a:p>
        </p:txBody>
      </p:sp>
      <p:sp>
        <p:nvSpPr>
          <p:cNvPr id="21" name="Shape 19"/>
          <p:cNvSpPr/>
          <p:nvPr/>
        </p:nvSpPr>
        <p:spPr>
          <a:xfrm>
            <a:off x="594360" y="4251960"/>
            <a:ext cx="2615184" cy="1783080"/>
          </a:xfrm>
          <a:prstGeom prst="roundRect">
            <a:avLst>
              <a:gd name="adj" fmla="val 4103"/>
            </a:avLst>
          </a:prstGeom>
          <a:solidFill>
            <a:srgbClr val="1F1D18"/>
          </a:solidFill>
          <a:ln w="12700">
            <a:solidFill>
              <a:srgbClr val="3A352B"/>
            </a:solidFill>
            <a:prstDash val="solid"/>
          </a:ln>
          <a:effectLst>
            <a:outerShdw blurRad="114300" dist="50800" dir="5400000" algn="bl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endParaRPr lang="en-CA"/>
          </a:p>
        </p:txBody>
      </p:sp>
      <p:sp>
        <p:nvSpPr>
          <p:cNvPr id="22" name="Text 20"/>
          <p:cNvSpPr/>
          <p:nvPr/>
        </p:nvSpPr>
        <p:spPr>
          <a:xfrm>
            <a:off x="594360" y="4434840"/>
            <a:ext cx="2615184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7BC0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$24.95</a:t>
            </a:r>
            <a:endParaRPr lang="en-US" sz="4000" dirty="0"/>
          </a:p>
        </p:txBody>
      </p:sp>
      <p:sp>
        <p:nvSpPr>
          <p:cNvPr id="23" name="Text 21"/>
          <p:cNvSpPr/>
          <p:nvPr/>
        </p:nvSpPr>
        <p:spPr>
          <a:xfrm>
            <a:off x="758952" y="5285232"/>
            <a:ext cx="22860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5000"/>
              </a:lnSpc>
              <a:buNone/>
            </a:pPr>
            <a:r>
              <a:rPr lang="en-US" sz="1300" dirty="0">
                <a:solidFill>
                  <a:srgbClr val="F5F1E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launch price · CAD</a:t>
            </a:r>
            <a:endParaRPr lang="en-US" sz="1300" dirty="0"/>
          </a:p>
        </p:txBody>
      </p:sp>
      <p:sp>
        <p:nvSpPr>
          <p:cNvPr id="24" name="Shape 22"/>
          <p:cNvSpPr/>
          <p:nvPr/>
        </p:nvSpPr>
        <p:spPr>
          <a:xfrm>
            <a:off x="3380232" y="4251960"/>
            <a:ext cx="2615184" cy="1783080"/>
          </a:xfrm>
          <a:prstGeom prst="roundRect">
            <a:avLst>
              <a:gd name="adj" fmla="val 4103"/>
            </a:avLst>
          </a:prstGeom>
          <a:solidFill>
            <a:srgbClr val="1F1D18"/>
          </a:solidFill>
          <a:ln w="12700">
            <a:solidFill>
              <a:srgbClr val="3A352B"/>
            </a:solidFill>
            <a:prstDash val="solid"/>
          </a:ln>
          <a:effectLst>
            <a:outerShdw blurRad="114300" dist="50800" dir="5400000" algn="bl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endParaRPr lang="en-CA"/>
          </a:p>
        </p:txBody>
      </p:sp>
      <p:sp>
        <p:nvSpPr>
          <p:cNvPr id="25" name="Text 23"/>
          <p:cNvSpPr/>
          <p:nvPr/>
        </p:nvSpPr>
        <p:spPr>
          <a:xfrm>
            <a:off x="3380232" y="4434840"/>
            <a:ext cx="2615184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7BC0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18K</a:t>
            </a:r>
            <a:endParaRPr lang="en-US" sz="4000" dirty="0"/>
          </a:p>
        </p:txBody>
      </p:sp>
      <p:sp>
        <p:nvSpPr>
          <p:cNvPr id="26" name="Text 24"/>
          <p:cNvSpPr/>
          <p:nvPr/>
        </p:nvSpPr>
        <p:spPr>
          <a:xfrm>
            <a:off x="3544824" y="5285232"/>
            <a:ext cx="22860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5000"/>
              </a:lnSpc>
              <a:buNone/>
            </a:pPr>
            <a:r>
              <a:rPr lang="en-US" sz="1300" dirty="0">
                <a:solidFill>
                  <a:srgbClr val="F5F1E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units · first month</a:t>
            </a:r>
            <a:endParaRPr lang="en-US" sz="1300" dirty="0"/>
          </a:p>
        </p:txBody>
      </p:sp>
      <p:sp>
        <p:nvSpPr>
          <p:cNvPr id="27" name="Shape 25"/>
          <p:cNvSpPr/>
          <p:nvPr/>
        </p:nvSpPr>
        <p:spPr>
          <a:xfrm>
            <a:off x="6166104" y="4251960"/>
            <a:ext cx="2615184" cy="1783080"/>
          </a:xfrm>
          <a:prstGeom prst="roundRect">
            <a:avLst>
              <a:gd name="adj" fmla="val 4103"/>
            </a:avLst>
          </a:prstGeom>
          <a:solidFill>
            <a:srgbClr val="1F1D18"/>
          </a:solidFill>
          <a:ln w="12700">
            <a:solidFill>
              <a:srgbClr val="3A352B"/>
            </a:solidFill>
            <a:prstDash val="solid"/>
          </a:ln>
          <a:effectLst>
            <a:outerShdw blurRad="114300" dist="50800" dir="5400000" algn="bl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endParaRPr lang="en-CA"/>
          </a:p>
        </p:txBody>
      </p:sp>
      <p:sp>
        <p:nvSpPr>
          <p:cNvPr id="28" name="Text 26"/>
          <p:cNvSpPr/>
          <p:nvPr/>
        </p:nvSpPr>
        <p:spPr>
          <a:xfrm>
            <a:off x="6166104" y="4434840"/>
            <a:ext cx="2615184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7BC0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44K</a:t>
            </a:r>
            <a:endParaRPr lang="en-US" sz="4000" dirty="0"/>
          </a:p>
        </p:txBody>
      </p:sp>
      <p:sp>
        <p:nvSpPr>
          <p:cNvPr id="29" name="Text 27"/>
          <p:cNvSpPr/>
          <p:nvPr/>
        </p:nvSpPr>
        <p:spPr>
          <a:xfrm>
            <a:off x="6330696" y="5285232"/>
            <a:ext cx="22860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5000"/>
              </a:lnSpc>
              <a:buNone/>
            </a:pPr>
            <a:r>
              <a:rPr lang="en-US" sz="1300" dirty="0">
                <a:solidFill>
                  <a:srgbClr val="F5F1E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units · first 3 months</a:t>
            </a:r>
            <a:endParaRPr lang="en-US" sz="1300" dirty="0"/>
          </a:p>
        </p:txBody>
      </p:sp>
      <p:sp>
        <p:nvSpPr>
          <p:cNvPr id="30" name="Shape 28"/>
          <p:cNvSpPr/>
          <p:nvPr/>
        </p:nvSpPr>
        <p:spPr>
          <a:xfrm>
            <a:off x="8951976" y="4251960"/>
            <a:ext cx="2615184" cy="1783080"/>
          </a:xfrm>
          <a:prstGeom prst="roundRect">
            <a:avLst>
              <a:gd name="adj" fmla="val 4103"/>
            </a:avLst>
          </a:prstGeom>
          <a:solidFill>
            <a:srgbClr val="1F1D18"/>
          </a:solidFill>
          <a:ln w="12700">
            <a:solidFill>
              <a:srgbClr val="3A352B"/>
            </a:solidFill>
            <a:prstDash val="solid"/>
          </a:ln>
          <a:effectLst>
            <a:outerShdw blurRad="114300" dist="50800" dir="5400000" algn="bl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endParaRPr lang="en-CA"/>
          </a:p>
        </p:txBody>
      </p:sp>
      <p:sp>
        <p:nvSpPr>
          <p:cNvPr id="31" name="Text 29"/>
          <p:cNvSpPr/>
          <p:nvPr/>
        </p:nvSpPr>
        <p:spPr>
          <a:xfrm>
            <a:off x="8951976" y="4434840"/>
            <a:ext cx="2615184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7BC0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130K+</a:t>
            </a:r>
            <a:endParaRPr lang="en-US" sz="4000" dirty="0"/>
          </a:p>
        </p:txBody>
      </p:sp>
      <p:sp>
        <p:nvSpPr>
          <p:cNvPr id="32" name="Text 30"/>
          <p:cNvSpPr/>
          <p:nvPr/>
        </p:nvSpPr>
        <p:spPr>
          <a:xfrm>
            <a:off x="9116568" y="5285232"/>
            <a:ext cx="22860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5000"/>
              </a:lnSpc>
              <a:buNone/>
            </a:pPr>
            <a:r>
              <a:rPr lang="en-US" sz="1300" dirty="0">
                <a:solidFill>
                  <a:srgbClr val="F5F1E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units · year one (≈220K with free DLC)</a:t>
            </a:r>
            <a:endParaRPr lang="en-US" sz="1300" dirty="0"/>
          </a:p>
        </p:txBody>
      </p:sp>
      <p:sp>
        <p:nvSpPr>
          <p:cNvPr id="33" name="Text 31"/>
          <p:cNvSpPr/>
          <p:nvPr/>
        </p:nvSpPr>
        <p:spPr>
          <a:xfrm>
            <a:off x="594360" y="6199632"/>
            <a:ext cx="109728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50" i="1" dirty="0">
                <a:solidFill>
                  <a:srgbClr val="B9B2A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Switch and every other platform is upside on top of this.</a:t>
            </a:r>
            <a:endParaRPr lang="en-US" sz="13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6858000"/>
          </a:xfrm>
          <a:prstGeom prst="rect">
            <a:avLst/>
          </a:prstGeom>
          <a:solidFill>
            <a:srgbClr val="0A0B0A">
              <a:alpha val="30000"/>
            </a:srgbClr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7498080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4" name="Text 2"/>
          <p:cNvSpPr/>
          <p:nvPr/>
        </p:nvSpPr>
        <p:spPr>
          <a:xfrm>
            <a:off x="640080" y="777240"/>
            <a:ext cx="7315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kern="0" spc="400" dirty="0">
                <a:solidFill>
                  <a:srgbClr val="EBA63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BEYOND THE GAME</a:t>
            </a:r>
            <a:endParaRPr lang="en-US" sz="1300" dirty="0"/>
          </a:p>
        </p:txBody>
      </p:sp>
      <p:sp>
        <p:nvSpPr>
          <p:cNvPr id="5" name="Text 3"/>
          <p:cNvSpPr/>
          <p:nvPr/>
        </p:nvSpPr>
        <p:spPr>
          <a:xfrm>
            <a:off x="594360" y="1115568"/>
            <a:ext cx="731520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500" b="1" dirty="0">
                <a:solidFill>
                  <a:srgbClr val="F5F1E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It's a universe, not a title.</a:t>
            </a:r>
            <a:endParaRPr lang="en-US" sz="3500" dirty="0"/>
          </a:p>
        </p:txBody>
      </p:sp>
      <p:sp>
        <p:nvSpPr>
          <p:cNvPr id="6" name="Text 4"/>
          <p:cNvSpPr/>
          <p:nvPr/>
        </p:nvSpPr>
        <p:spPr>
          <a:xfrm>
            <a:off x="640080" y="1965960"/>
            <a:ext cx="676656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05000"/>
              </a:lnSpc>
              <a:buNone/>
            </a:pPr>
            <a:r>
              <a:rPr lang="en-US" sz="1600" b="1" dirty="0">
                <a:solidFill>
                  <a:srgbClr val="9FD96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 full transmedia rollout is mapped: </a:t>
            </a:r>
            <a:r>
              <a:rPr lang="en-US" sz="1600" dirty="0">
                <a:solidFill>
                  <a:srgbClr val="F5F1E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webisodes, animation, comics, sequels and adjacent titles — built around one of the most marketable original characters on the market.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594360" y="3154680"/>
            <a:ext cx="6858000" cy="1371600"/>
          </a:xfrm>
          <a:prstGeom prst="roundRect">
            <a:avLst>
              <a:gd name="adj" fmla="val 5333"/>
            </a:avLst>
          </a:prstGeom>
          <a:solidFill>
            <a:srgbClr val="1F1D18">
              <a:alpha val="90000"/>
            </a:srgbClr>
          </a:solidFill>
          <a:ln w="12700">
            <a:solidFill>
              <a:srgbClr val="3A352B"/>
            </a:solidFill>
            <a:prstDash val="solid"/>
          </a:ln>
          <a:effectLst>
            <a:outerShdw blurRad="114300" dist="50800" dir="5400000" algn="bl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endParaRPr lang="en-CA"/>
          </a:p>
        </p:txBody>
      </p:sp>
      <p:sp>
        <p:nvSpPr>
          <p:cNvPr id="8" name="Text 6"/>
          <p:cNvSpPr/>
          <p:nvPr/>
        </p:nvSpPr>
        <p:spPr>
          <a:xfrm>
            <a:off x="868680" y="3291840"/>
            <a:ext cx="6400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EBA63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Rare reach</a:t>
            </a:r>
            <a:endParaRPr lang="en-US" sz="1700" dirty="0"/>
          </a:p>
        </p:txBody>
      </p:sp>
      <p:sp>
        <p:nvSpPr>
          <p:cNvPr id="9" name="Text 7"/>
          <p:cNvSpPr/>
          <p:nvPr/>
        </p:nvSpPr>
        <p:spPr>
          <a:xfrm>
            <a:off x="868680" y="3685032"/>
            <a:ext cx="640080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00000"/>
              </a:lnSpc>
              <a:buNone/>
            </a:pPr>
            <a:r>
              <a:rPr lang="en-US" sz="1400" dirty="0">
                <a:solidFill>
                  <a:srgbClr val="F5F1E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Full localization including a Cree language option — almost unheard of in games, reaching a large, underserved Canadian audience.</a:t>
            </a:r>
            <a:endParaRPr lang="en-US" sz="1400" dirty="0"/>
          </a:p>
        </p:txBody>
      </p:sp>
      <p:sp>
        <p:nvSpPr>
          <p:cNvPr id="10" name="Shape 8"/>
          <p:cNvSpPr/>
          <p:nvPr/>
        </p:nvSpPr>
        <p:spPr>
          <a:xfrm>
            <a:off x="594360" y="4672584"/>
            <a:ext cx="6858000" cy="1371600"/>
          </a:xfrm>
          <a:prstGeom prst="roundRect">
            <a:avLst>
              <a:gd name="adj" fmla="val 5333"/>
            </a:avLst>
          </a:prstGeom>
          <a:solidFill>
            <a:srgbClr val="1F1D18">
              <a:alpha val="90000"/>
            </a:srgbClr>
          </a:solidFill>
          <a:ln w="12700">
            <a:solidFill>
              <a:srgbClr val="3A352B"/>
            </a:solidFill>
            <a:prstDash val="solid"/>
          </a:ln>
          <a:effectLst>
            <a:outerShdw blurRad="114300" dist="50800" dir="5400000" algn="bl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endParaRPr lang="en-CA"/>
          </a:p>
        </p:txBody>
      </p:sp>
      <p:sp>
        <p:nvSpPr>
          <p:cNvPr id="11" name="Text 9"/>
          <p:cNvSpPr/>
          <p:nvPr/>
        </p:nvSpPr>
        <p:spPr>
          <a:xfrm>
            <a:off x="868680" y="4809744"/>
            <a:ext cx="6400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EBA63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Built-in accessibility</a:t>
            </a:r>
            <a:endParaRPr lang="en-US" sz="1700" dirty="0"/>
          </a:p>
        </p:txBody>
      </p:sp>
      <p:sp>
        <p:nvSpPr>
          <p:cNvPr id="12" name="Text 10"/>
          <p:cNvSpPr/>
          <p:nvPr/>
        </p:nvSpPr>
        <p:spPr>
          <a:xfrm>
            <a:off x="868680" y="5202936"/>
            <a:ext cx="640080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00000"/>
              </a:lnSpc>
              <a:buNone/>
            </a:pPr>
            <a:r>
              <a:rPr lang="en-US" sz="1400" dirty="0">
                <a:solidFill>
                  <a:srgbClr val="F5F1E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Adjustable difficulty, a parental feather-vs-blood toggle, and customizable characters widen the audience from day one.</a:t>
            </a:r>
            <a:endParaRPr lang="en-US" sz="1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6858000"/>
          </a:xfrm>
          <a:prstGeom prst="rect">
            <a:avLst/>
          </a:prstGeom>
          <a:solidFill>
            <a:srgbClr val="0A0B0A">
              <a:alpha val="26000"/>
            </a:srgbClr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2161520" cy="6858000"/>
          </a:xfrm>
          <a:prstGeom prst="rect">
            <a:avLst/>
          </a:prstGeom>
          <a:solidFill>
            <a:srgbClr val="0B0D0C">
              <a:alpha val="70000"/>
            </a:srgbClr>
          </a:solidFill>
          <a:ln/>
        </p:spPr>
        <p:txBody>
          <a:bodyPr/>
          <a:lstStyle/>
          <a:p>
            <a:endParaRPr lang="en-CA"/>
          </a:p>
        </p:txBody>
      </p:sp>
      <p:pic>
        <p:nvPicPr>
          <p:cNvPr id="4" name="Image 0" descr="/home/claude/assets/logo_tran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" y="640080"/>
            <a:ext cx="4206240" cy="205244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94360" y="2331720"/>
            <a:ext cx="822960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4000" b="1" dirty="0">
                <a:solidFill>
                  <a:srgbClr val="F5F1E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Let's build it together.</a:t>
            </a:r>
            <a:endParaRPr lang="en-US" sz="4000" dirty="0"/>
          </a:p>
        </p:txBody>
      </p:sp>
      <p:sp>
        <p:nvSpPr>
          <p:cNvPr id="6" name="Text 3"/>
          <p:cNvSpPr/>
          <p:nvPr/>
        </p:nvSpPr>
        <p:spPr>
          <a:xfrm>
            <a:off x="640080" y="3200400"/>
            <a:ext cx="694944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05000"/>
              </a:lnSpc>
              <a:buNone/>
            </a:pPr>
            <a:r>
              <a:rPr lang="en-US" sz="1650" dirty="0">
                <a:solidFill>
                  <a:srgbClr val="F5F1E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game can be made — it's already being made. The question is whether it reaches its full potential, on every console, in front of the widest possible audience.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640080" y="4434840"/>
            <a:ext cx="5486400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1700" b="1" dirty="0">
                <a:solidFill>
                  <a:srgbClr val="9FD96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Kelly Eros</a:t>
            </a:r>
            <a:endParaRPr lang="en-US" sz="17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1700" dirty="0">
                <a:solidFill>
                  <a:srgbClr val="F5F1E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kelly@alchemyinteractive.ca</a:t>
            </a:r>
            <a:endParaRPr lang="en-US" sz="17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1700" dirty="0">
                <a:solidFill>
                  <a:srgbClr val="F5F1E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780-983-6051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8001000" y="2651760"/>
            <a:ext cx="3520440" cy="3383280"/>
          </a:xfrm>
          <a:prstGeom prst="roundRect">
            <a:avLst>
              <a:gd name="adj" fmla="val 2703"/>
            </a:avLst>
          </a:prstGeom>
          <a:solidFill>
            <a:srgbClr val="F5F1E8"/>
          </a:solidFill>
          <a:ln/>
          <a:effectLst>
            <a:outerShdw blurRad="114300" dist="50800" dir="5400000" algn="bl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endParaRPr lang="en-CA"/>
          </a:p>
        </p:txBody>
      </p:sp>
      <p:pic>
        <p:nvPicPr>
          <p:cNvPr id="9" name="Image 1" descr="/home/claude/assets/qr_sit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00" y="2880360"/>
            <a:ext cx="1554480" cy="1554480"/>
          </a:xfrm>
          <a:prstGeom prst="rect">
            <a:avLst/>
          </a:prstGeom>
        </p:spPr>
      </p:pic>
      <p:pic>
        <p:nvPicPr>
          <p:cNvPr id="10" name="Image 2" descr="/home/claude/assets/qr_dem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4120" y="2880360"/>
            <a:ext cx="1554480" cy="155448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8229600" y="4480560"/>
            <a:ext cx="15544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50" b="1" dirty="0">
                <a:solidFill>
                  <a:srgbClr val="12111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Full deck &amp; pitch</a:t>
            </a:r>
            <a:endParaRPr lang="en-US" sz="1150" dirty="0"/>
          </a:p>
        </p:txBody>
      </p:sp>
      <p:sp>
        <p:nvSpPr>
          <p:cNvPr id="12" name="Text 7"/>
          <p:cNvSpPr/>
          <p:nvPr/>
        </p:nvSpPr>
        <p:spPr>
          <a:xfrm>
            <a:off x="8229600" y="4736592"/>
            <a:ext cx="15544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4E8E2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sakd.ca</a:t>
            </a:r>
            <a:endParaRPr lang="en-US" sz="1200" dirty="0"/>
          </a:p>
        </p:txBody>
      </p:sp>
      <p:sp>
        <p:nvSpPr>
          <p:cNvPr id="13" name="Text 8"/>
          <p:cNvSpPr/>
          <p:nvPr/>
        </p:nvSpPr>
        <p:spPr>
          <a:xfrm>
            <a:off x="10104120" y="4480560"/>
            <a:ext cx="15544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50" b="1" dirty="0">
                <a:solidFill>
                  <a:srgbClr val="12111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Play the demo</a:t>
            </a:r>
            <a:endParaRPr lang="en-US" sz="1150" dirty="0"/>
          </a:p>
        </p:txBody>
      </p:sp>
      <p:sp>
        <p:nvSpPr>
          <p:cNvPr id="14" name="Text 9"/>
          <p:cNvSpPr/>
          <p:nvPr/>
        </p:nvSpPr>
        <p:spPr>
          <a:xfrm>
            <a:off x="10104120" y="4736592"/>
            <a:ext cx="15544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4E8E2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on Steam</a:t>
            </a:r>
            <a:endParaRPr lang="en-US" sz="1200" dirty="0"/>
          </a:p>
        </p:txBody>
      </p:sp>
      <p:sp>
        <p:nvSpPr>
          <p:cNvPr id="15" name="Text 10"/>
          <p:cNvSpPr/>
          <p:nvPr/>
        </p:nvSpPr>
        <p:spPr>
          <a:xfrm>
            <a:off x="8001000" y="5532120"/>
            <a:ext cx="35204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50" i="1" dirty="0">
                <a:solidFill>
                  <a:srgbClr val="5A5A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Scan for the detailed pitch &amp; playable demo</a:t>
            </a:r>
            <a:endParaRPr lang="en-US" sz="11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750</Words>
  <Application>Microsoft Office PowerPoint</Application>
  <PresentationFormat>Widescreen</PresentationFormat>
  <Paragraphs>104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SAK'D — Live Pitch</dc:title>
  <dc:subject>PptxGenJS Presentation</dc:subject>
  <dc:creator>Alchemy Interactive</dc:creator>
  <cp:lastModifiedBy>Kelly Eros</cp:lastModifiedBy>
  <cp:revision>1</cp:revision>
  <dcterms:created xsi:type="dcterms:W3CDTF">2026-06-19T13:28:22Z</dcterms:created>
  <dcterms:modified xsi:type="dcterms:W3CDTF">2026-06-19T13:38:03Z</dcterms:modified>
</cp:coreProperties>
</file>